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58" r:id="rId5"/>
    <p:sldId id="262" r:id="rId6"/>
    <p:sldId id="263" r:id="rId7"/>
    <p:sldId id="264" r:id="rId8"/>
    <p:sldId id="265" r:id="rId9"/>
    <p:sldId id="266" r:id="rId10"/>
    <p:sldId id="267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4"/>
    <p:restoredTop sz="94643"/>
  </p:normalViewPr>
  <p:slideViewPr>
    <p:cSldViewPr snapToGrid="0" snapToObjects="1">
      <p:cViewPr>
        <p:scale>
          <a:sx n="109" d="100"/>
          <a:sy n="109" d="100"/>
        </p:scale>
        <p:origin x="-968" y="-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D7877-D81C-5844-9A21-FDB11CB38414}" type="datetimeFigureOut">
              <a:rPr lang="en-US" smtClean="0"/>
              <a:t>5/4/19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17D6-3722-854B-B78D-5F09281E9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78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D17D6-3722-854B-B78D-5F09281E9B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2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67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7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68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37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4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  <a:t>5/4/19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24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  <a:t>5/4/19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15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  <a:t>5/4/19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94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98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1054D-4FBA-1645-9C02-11E97633572D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DE613-4AAB-C846-973A-C1A4C4AB4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5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s://flowingdata.com/2016/06/28/distributions-of-annual-income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凌空经济（标题）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副标题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934929" y="4429919"/>
            <a:ext cx="743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导语：</a:t>
            </a:r>
            <a:r>
              <a:rPr lang="en-US" altLang="zh-CN" dirty="0" err="1" smtClean="0"/>
              <a:t>xxxxxxxxxxxxxxxxxxxxxxxxxxxxxxxxxxxxxxxxxxxxxxx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58400" y="250723"/>
            <a:ext cx="176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Dt</a:t>
            </a:r>
            <a:r>
              <a:rPr lang="zh-CN" altLang="en-US" dirty="0" smtClean="0"/>
              <a:t>财经</a:t>
            </a:r>
            <a:r>
              <a:rPr lang="en-US" altLang="zh-CN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43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4215"/>
            <a:ext cx="10515600" cy="4351338"/>
          </a:xfrm>
        </p:spPr>
        <p:txBody>
          <a:bodyPr>
            <a:normAutofit/>
          </a:bodyPr>
          <a:lstStyle/>
          <a:p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zh-CN" altLang="en-US" sz="2000" dirty="0"/>
              <a:t>境外航线数量</a:t>
            </a:r>
            <a:r>
              <a:rPr lang="en-US" sz="2000" dirty="0"/>
              <a:t>Top30 </a:t>
            </a:r>
            <a:r>
              <a:rPr lang="zh-CN" altLang="en-US" sz="2000" dirty="0"/>
              <a:t>机场的境内境外航线出港航班量</a:t>
            </a:r>
            <a:r>
              <a:rPr lang="zh-CN" altLang="en-US" sz="2000" dirty="0" smtClean="0"/>
              <a:t>分配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838200" y="587227"/>
            <a:ext cx="8938846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Part4.</a:t>
            </a:r>
            <a:r>
              <a:rPr lang="zh-CN" altLang="en-US" sz="2800" dirty="0"/>
              <a:t>从机场航线看，谁是最具魅力的国际大都会？</a:t>
            </a:r>
            <a:r>
              <a:rPr lang="en-US" sz="2800" dirty="0"/>
              <a:t> </a:t>
            </a:r>
          </a:p>
          <a:p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838200" y="1760390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199" y="5354232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85070"/>
            <a:ext cx="4028636" cy="226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3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监制：</a:t>
            </a:r>
            <a:r>
              <a:rPr lang="en-US" altLang="zh-CN" dirty="0" smtClean="0"/>
              <a:t>xxx</a:t>
            </a:r>
            <a:r>
              <a:rPr lang="zh-CN" altLang="en-US" dirty="0" smtClean="0"/>
              <a:t>                                         数据合作方：</a:t>
            </a:r>
            <a:endParaRPr lang="en-US" altLang="zh-CN" dirty="0" smtClean="0"/>
          </a:p>
          <a:p>
            <a:r>
              <a:rPr lang="zh-CN" altLang="en-US" dirty="0" smtClean="0"/>
              <a:t>策划</a:t>
            </a:r>
            <a:r>
              <a:rPr lang="en-US" altLang="zh-CN" dirty="0" smtClean="0"/>
              <a:t>/</a:t>
            </a:r>
            <a:r>
              <a:rPr lang="zh-CN" altLang="en-US" dirty="0" smtClean="0"/>
              <a:t>编辑：</a:t>
            </a:r>
            <a:r>
              <a:rPr lang="en-US" altLang="zh-CN" dirty="0" smtClean="0"/>
              <a:t>xxx</a:t>
            </a:r>
            <a:r>
              <a:rPr lang="zh-CN" altLang="en-US" dirty="0" smtClean="0"/>
              <a:t> </a:t>
            </a:r>
            <a:r>
              <a:rPr lang="en-US" altLang="zh-CN" dirty="0" smtClean="0"/>
              <a:t>xxx</a:t>
            </a:r>
            <a:r>
              <a:rPr lang="zh-CN" altLang="en-US" dirty="0" smtClean="0"/>
              <a:t>                        版权声明</a:t>
            </a:r>
            <a:endParaRPr lang="en-US" altLang="zh-CN" dirty="0" smtClean="0"/>
          </a:p>
          <a:p>
            <a:r>
              <a:rPr lang="zh-CN" altLang="en-US" dirty="0" smtClean="0"/>
              <a:t>设计：</a:t>
            </a:r>
            <a:r>
              <a:rPr lang="en-US" altLang="zh-CN" dirty="0" smtClean="0"/>
              <a:t>xxx</a:t>
            </a:r>
            <a:r>
              <a:rPr lang="zh-CN" altLang="en-US" dirty="0" smtClean="0"/>
              <a:t> </a:t>
            </a:r>
            <a:r>
              <a:rPr lang="en-US" altLang="zh-CN" dirty="0" smtClean="0"/>
              <a:t>xxx</a:t>
            </a:r>
          </a:p>
          <a:p>
            <a:r>
              <a:rPr lang="zh-CN" altLang="en-US" dirty="0" smtClean="0"/>
              <a:t>开发：</a:t>
            </a:r>
            <a:r>
              <a:rPr lang="en-US" altLang="zh-CN" dirty="0" smtClean="0"/>
              <a:t>xxx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81882" y="5158684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00896" y="558652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340" y="36085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Part1.</a:t>
            </a:r>
            <a:r>
              <a:rPr lang="zh-CN" altLang="en-US" sz="3200" dirty="0" smtClean="0"/>
              <a:t>开头文字进入正文，提到吞吐量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59070" y="5349487"/>
            <a:ext cx="597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文字提炼对吞吐量可视化的数据解释，以及过渡承接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92" y="1781746"/>
            <a:ext cx="5125803" cy="2323859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00895" y="1884215"/>
            <a:ext cx="10515600" cy="4351338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十年吞吐量的可视化</a:t>
            </a:r>
            <a:r>
              <a:rPr lang="zh-CN" altLang="en-US" sz="1600" dirty="0" smtClean="0"/>
              <a:t>，</a:t>
            </a:r>
            <a:r>
              <a:rPr lang="zh-CN" altLang="en-US" sz="1600" dirty="0" smtClean="0"/>
              <a:t>每个点代表一个机场，鼠标滑动可体现城市机场名称，</a:t>
            </a:r>
            <a:r>
              <a:rPr lang="zh-CN" altLang="en-US" sz="1600" smtClean="0"/>
              <a:t>头部机场最好标注出来；</a:t>
            </a:r>
            <a:r>
              <a:rPr lang="zh-CN" altLang="en-US" sz="1600" smtClean="0"/>
              <a:t>用</a:t>
            </a:r>
            <a:r>
              <a:rPr lang="zh-CN" altLang="en-US" sz="1600" dirty="0" smtClean="0"/>
              <a:t>点的颜色代表区域分类（华北、华南等等）；设置</a:t>
            </a:r>
            <a:r>
              <a:rPr lang="en-US" altLang="zh-CN" sz="1600" dirty="0" smtClean="0"/>
              <a:t>2008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2013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2018</a:t>
            </a:r>
            <a:r>
              <a:rPr lang="zh-CN" altLang="en-US" sz="1600" dirty="0" smtClean="0"/>
              <a:t>三个按钮切换展示吞吐量的</a:t>
            </a:r>
            <a:r>
              <a:rPr lang="zh-CN" altLang="en-US" sz="1600" dirty="0" smtClean="0"/>
              <a:t>变化</a:t>
            </a:r>
            <a:r>
              <a:rPr lang="en-US" altLang="zh-CN" sz="1600" dirty="0" smtClean="0"/>
              <a:t>,</a:t>
            </a:r>
            <a:endParaRPr lang="en-US" sz="1600" dirty="0"/>
          </a:p>
          <a:p>
            <a:r>
              <a:rPr lang="en-US" sz="1600" dirty="0">
                <a:hlinkClick r:id="rId4"/>
              </a:rPr>
              <a:t>https://flowingdata.com/2016/06/28/distributions-of-annual-income/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55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4215"/>
            <a:ext cx="10515600" cy="4351338"/>
          </a:xfrm>
        </p:spPr>
        <p:txBody>
          <a:bodyPr/>
          <a:lstStyle/>
          <a:p>
            <a:r>
              <a:rPr lang="zh-CN" altLang="en-US" dirty="0" smtClean="0"/>
              <a:t>全国机场中心度展现在地图上（圆点大小）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517525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Part2.</a:t>
            </a:r>
            <a:r>
              <a:rPr lang="zh-CN" altLang="en-US" sz="2800" dirty="0" smtClean="0"/>
              <a:t>文字引入航线和中心度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42" y="2371760"/>
            <a:ext cx="3730230" cy="33762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199" y="5624168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0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865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 b="1" dirty="0"/>
              <a:t>航线中心度</a:t>
            </a:r>
            <a:r>
              <a:rPr lang="en-US" altLang="zh-CN" sz="2800" b="1" dirty="0"/>
              <a:t>top10</a:t>
            </a:r>
            <a:r>
              <a:rPr lang="zh-CN" altLang="en-US" sz="2800" b="1" dirty="0" smtClean="0"/>
              <a:t>（按区域分</a:t>
            </a:r>
            <a:r>
              <a:rPr lang="zh-CN" altLang="en-US" sz="2800" b="1" dirty="0"/>
              <a:t>批次出现）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r>
              <a:rPr lang="zh-CN" altLang="en-US" sz="2400" dirty="0" smtClean="0"/>
              <a:t>华北：地图展现北京首都、天津海滨两个机场的中心度和对应航线</a:t>
            </a:r>
            <a:endParaRPr lang="en-US" altLang="zh-CN" sz="2400" dirty="0" smtClean="0"/>
          </a:p>
          <a:p>
            <a:r>
              <a:rPr lang="zh-CN" altLang="en-US" sz="2400" dirty="0" smtClean="0"/>
              <a:t>华北区域的边界线展现出来，鼠标滑动到机场，可以出现排名和中心度数值；</a:t>
            </a:r>
            <a:endParaRPr lang="en-US" altLang="zh-CN" sz="2400" dirty="0" smtClean="0"/>
          </a:p>
          <a:p>
            <a:endParaRPr lang="en-US" dirty="0"/>
          </a:p>
        </p:txBody>
      </p:sp>
      <p:pic>
        <p:nvPicPr>
          <p:cNvPr id="1026" name="Picture 2" descr="https://gss3.bdstatic.com/7Po3dSag_xI4khGkpoWK1HF6hhy/baike/c0%3Dbaike80%2C5%2C5%2C80%2C26/sign=2f0d67e9e124b899ca31716a0f6f76f0/9a504fc2d5628535e2e89fc898ef76c6a6ef63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940645"/>
            <a:ext cx="50673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462" y="3069432"/>
            <a:ext cx="3952875" cy="29646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69831" y="5919493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1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865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 b="1" dirty="0"/>
              <a:t>航线中心度</a:t>
            </a:r>
            <a:r>
              <a:rPr lang="en-US" altLang="zh-CN" sz="2800" b="1" dirty="0"/>
              <a:t>top10</a:t>
            </a:r>
            <a:r>
              <a:rPr lang="zh-CN" altLang="en-US" sz="2800" b="1" dirty="0" smtClean="0"/>
              <a:t>（按区域分</a:t>
            </a:r>
            <a:r>
              <a:rPr lang="zh-CN" altLang="en-US" sz="2800" b="1" dirty="0"/>
              <a:t>批次出现）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r>
              <a:rPr lang="zh-CN" altLang="en-US" sz="2400" dirty="0" smtClean="0"/>
              <a:t>西北：地图展现西安咸阳机场的中心度和对应航线</a:t>
            </a:r>
            <a:endParaRPr lang="en-US" altLang="zh-CN" sz="2400" dirty="0" smtClean="0"/>
          </a:p>
          <a:p>
            <a:r>
              <a:rPr lang="zh-CN" altLang="en-US" sz="2400" dirty="0" smtClean="0"/>
              <a:t>西北区域的边界线展现出来，鼠标滑动到机场，可以出现排名和中心度数值；（（本条应用于以下关于</a:t>
            </a:r>
            <a:r>
              <a:rPr lang="en-US" altLang="zh-CN" sz="2400" dirty="0" smtClean="0"/>
              <a:t>top10</a:t>
            </a:r>
            <a:r>
              <a:rPr lang="zh-CN" altLang="en-US" sz="2400" dirty="0" smtClean="0"/>
              <a:t>地图的所有场景</a:t>
            </a:r>
            <a:r>
              <a:rPr lang="en-US" altLang="zh-CN" sz="2400" dirty="0" smtClean="0"/>
              <a:t>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179" y="3008313"/>
            <a:ext cx="4291013" cy="32182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5757319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2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865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 b="1" dirty="0"/>
              <a:t>航线中心度</a:t>
            </a:r>
            <a:r>
              <a:rPr lang="en-US" altLang="zh-CN" sz="2800" b="1" dirty="0"/>
              <a:t>top10</a:t>
            </a:r>
            <a:r>
              <a:rPr lang="zh-CN" altLang="en-US" sz="2800" b="1" dirty="0" smtClean="0"/>
              <a:t>（按区域分</a:t>
            </a:r>
            <a:r>
              <a:rPr lang="zh-CN" altLang="en-US" sz="2800" b="1" dirty="0"/>
              <a:t>批次出现）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r>
              <a:rPr lang="zh-CN" altLang="en-US" sz="2400" dirty="0" smtClean="0"/>
              <a:t>长三角：地图展现上海浦东、杭州萧山机场的中心度和对应航线</a:t>
            </a:r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/>
              <a:t>西南</a:t>
            </a:r>
            <a:r>
              <a:rPr lang="zh-CN" altLang="en-US" sz="2400" dirty="0" smtClean="0"/>
              <a:t>：地图展现成都、重庆、昆明机场的中心度和对应航线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华南</a:t>
            </a:r>
            <a:r>
              <a:rPr lang="zh-CN" altLang="en-US" sz="2400" dirty="0" smtClean="0"/>
              <a:t>：地图展现广深两个机场的中心对和对应航线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07831" y="2069806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07831" y="3489898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07831" y="5066762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7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865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 b="1" dirty="0"/>
              <a:t>航线中心度</a:t>
            </a:r>
            <a:r>
              <a:rPr lang="en-US" altLang="zh-CN" sz="2800" b="1" dirty="0" smtClean="0"/>
              <a:t>top30</a:t>
            </a:r>
            <a:r>
              <a:rPr lang="zh-CN" altLang="en-US" sz="2800" b="1" dirty="0" smtClean="0"/>
              <a:t>按排名以强调城市线级的方式分</a:t>
            </a:r>
            <a:r>
              <a:rPr lang="zh-CN" altLang="en-US" sz="2800" b="1" dirty="0"/>
              <a:t>批次出现）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Top10</a:t>
            </a:r>
            <a:r>
              <a:rPr lang="zh-CN" altLang="en-US" sz="2400" dirty="0" smtClean="0"/>
              <a:t>在刚刚分区域展现的基础上全部展现，但是机场所属城市的线级尽量能可视化区分出来，如颜色</a:t>
            </a:r>
            <a:endParaRPr lang="en-US" altLang="zh-CN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838200" y="1682750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文字部分：接下来，我们尝试从城市的角度来观察中心度</a:t>
            </a:r>
            <a:r>
              <a:rPr lang="en-US" altLang="zh-CN" dirty="0" smtClean="0"/>
              <a:t>top10</a:t>
            </a:r>
            <a:r>
              <a:rPr lang="zh-CN" altLang="en-US" dirty="0" smtClean="0"/>
              <a:t>机场的分布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  <p:pic>
        <p:nvPicPr>
          <p:cNvPr id="5" name="Picture 2" descr="https://timgsa.baidu.com/timg?image&amp;quality=80&amp;size=b9999_10000&amp;sec=1556914585767&amp;di=2cb05204c9206d290855ecf3a34aef3c&amp;imgtype=0&amp;src=http%3A%2F%2Fimg.mp.itc.cn%2Fupload%2F20161107%2F313aca12a1e9404b94da764376b6d4ec_th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707" y="3889503"/>
            <a:ext cx="4349261" cy="261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02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865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 b="1" dirty="0"/>
              <a:t>航线中心度</a:t>
            </a:r>
            <a:r>
              <a:rPr lang="en-US" altLang="zh-CN" sz="2800" b="1" dirty="0" smtClean="0"/>
              <a:t>top30</a:t>
            </a:r>
            <a:r>
              <a:rPr lang="zh-CN" altLang="en-US" sz="2800" b="1" dirty="0" smtClean="0"/>
              <a:t>按排名以强调城市线级的方式分</a:t>
            </a:r>
            <a:r>
              <a:rPr lang="zh-CN" altLang="en-US" sz="2800" b="1" dirty="0"/>
              <a:t>批次出现）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 smtClean="0"/>
              <a:t>Top11-30</a:t>
            </a:r>
            <a:r>
              <a:rPr lang="zh-CN" altLang="en-US" sz="2400" dirty="0" smtClean="0"/>
              <a:t>再进行二次展示，用颜色区分城市线级</a:t>
            </a:r>
            <a:endParaRPr lang="en-US" altLang="zh-CN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zh-CN" altLang="en-US" sz="2400" dirty="0" smtClean="0"/>
              <a:t>至此完成滚动视效阅读部分，页面开始下拉，图配文位置固定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67152" y="1531876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一句话文字指引：</a:t>
            </a:r>
            <a:r>
              <a:rPr lang="en-US" altLang="zh-CN" dirty="0" smtClean="0"/>
              <a:t>top11-30</a:t>
            </a:r>
            <a:r>
              <a:rPr lang="zh-CN" altLang="en-US" dirty="0" smtClean="0"/>
              <a:t>的城市线级分布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0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4214"/>
            <a:ext cx="10515600" cy="4973785"/>
          </a:xfrm>
        </p:spPr>
        <p:txBody>
          <a:bodyPr>
            <a:normAutofit/>
          </a:bodyPr>
          <a:lstStyle/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中心</a:t>
            </a:r>
            <a:r>
              <a:rPr lang="zh-CN" altLang="en-US" sz="2000" dirty="0"/>
              <a:t>度年均增长率最快的</a:t>
            </a:r>
            <a:r>
              <a:rPr lang="en-US" sz="2000" dirty="0"/>
              <a:t>top30</a:t>
            </a:r>
            <a:r>
              <a:rPr lang="zh-CN" altLang="en-US" sz="2000" dirty="0" smtClean="0"/>
              <a:t>机场</a:t>
            </a:r>
            <a:endParaRPr lang="en-US" altLang="zh-CN" sz="2000" dirty="0" smtClean="0"/>
          </a:p>
          <a:p>
            <a:r>
              <a:rPr lang="zh-CN" altLang="en-US" sz="2000" dirty="0" smtClean="0"/>
              <a:t>柱状图（中心度数值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增速</a:t>
            </a:r>
            <a:r>
              <a:rPr lang="zh-CN" altLang="en-US" sz="2000" dirty="0"/>
              <a:t>）</a:t>
            </a:r>
            <a:r>
              <a:rPr lang="en-US" sz="2000" dirty="0" smtClean="0"/>
              <a:t>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zh-CN" altLang="en-US" sz="2000" dirty="0"/>
              <a:t>中心度基数大，但增速仍然明显的</a:t>
            </a:r>
            <a:r>
              <a:rPr lang="en-US" sz="2000" dirty="0"/>
              <a:t>TOP10</a:t>
            </a:r>
            <a:r>
              <a:rPr lang="zh-CN" altLang="en-US" sz="2000" dirty="0" smtClean="0"/>
              <a:t>机场</a:t>
            </a:r>
            <a:endParaRPr lang="en-US" altLang="zh-CN" sz="2000" dirty="0" smtClean="0"/>
          </a:p>
          <a:p>
            <a:r>
              <a:rPr lang="zh-CN" altLang="en-US" sz="2000" dirty="0"/>
              <a:t>柱状</a:t>
            </a:r>
            <a:r>
              <a:rPr lang="zh-CN" altLang="en-US" sz="2000" dirty="0" smtClean="0"/>
              <a:t>图（</a:t>
            </a:r>
            <a:r>
              <a:rPr lang="zh-CN" altLang="en-US" sz="2000" dirty="0"/>
              <a:t>中心度数值</a:t>
            </a:r>
            <a:r>
              <a:rPr lang="en-US" altLang="zh-CN" sz="2000" dirty="0"/>
              <a:t>+</a:t>
            </a:r>
            <a:r>
              <a:rPr lang="zh-CN" altLang="en-US" sz="2000" dirty="0"/>
              <a:t>增速）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838200" y="517525"/>
            <a:ext cx="8938846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Part3.</a:t>
            </a:r>
            <a:r>
              <a:rPr lang="zh-CN" altLang="en-US" sz="2800" dirty="0"/>
              <a:t>中心度上升，哪些机场</a:t>
            </a:r>
            <a:r>
              <a:rPr lang="zh-CN" altLang="en-US" sz="2800" dirty="0" smtClean="0"/>
              <a:t>最具潜力打开小城格局？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838200" y="1760390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200" y="3997971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24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4078</TotalTime>
  <Words>546</Words>
  <Application>Microsoft Macintosh PowerPoint</Application>
  <PresentationFormat>Widescreen</PresentationFormat>
  <Paragraphs>76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DengXian</vt:lpstr>
      <vt:lpstr>DengXian Light</vt:lpstr>
      <vt:lpstr>Arial</vt:lpstr>
      <vt:lpstr>Office Theme</vt:lpstr>
      <vt:lpstr>凌空经济（标题）</vt:lpstr>
      <vt:lpstr>Part1.开头文字进入正文，提到吞吐量</vt:lpstr>
      <vt:lpstr>PowerPoint Presentation</vt:lpstr>
      <vt:lpstr>航线中心度top10（按区域分批次出现） </vt:lpstr>
      <vt:lpstr>航线中心度top10（按区域分批次出现） </vt:lpstr>
      <vt:lpstr>航线中心度top10（按区域分批次出现） </vt:lpstr>
      <vt:lpstr>航线中心度top30按排名以强调城市线级的方式分批次出现） </vt:lpstr>
      <vt:lpstr>航线中心度top30按排名以强调城市线级的方式分批次出现）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凌空经济（标题）</dc:title>
  <dc:creator>Shuyao He</dc:creator>
  <cp:lastModifiedBy>Shuyao He</cp:lastModifiedBy>
  <cp:revision>18</cp:revision>
  <dcterms:created xsi:type="dcterms:W3CDTF">2019-05-01T05:02:10Z</dcterms:created>
  <dcterms:modified xsi:type="dcterms:W3CDTF">2019-05-04T01:04:05Z</dcterms:modified>
</cp:coreProperties>
</file>